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859" r:id="rId3"/>
    <p:sldId id="1140" r:id="rId4"/>
    <p:sldId id="1141" r:id="rId5"/>
    <p:sldId id="1142" r:id="rId6"/>
    <p:sldId id="1158" r:id="rId7"/>
    <p:sldId id="1143" r:id="rId8"/>
    <p:sldId id="1144" r:id="rId9"/>
    <p:sldId id="1145" r:id="rId10"/>
    <p:sldId id="1160" r:id="rId11"/>
    <p:sldId id="1146" r:id="rId12"/>
    <p:sldId id="1161" r:id="rId13"/>
    <p:sldId id="1147" r:id="rId14"/>
    <p:sldId id="1148" r:id="rId15"/>
    <p:sldId id="1149" r:id="rId16"/>
    <p:sldId id="1150" r:id="rId17"/>
    <p:sldId id="1151" r:id="rId18"/>
    <p:sldId id="1152" r:id="rId19"/>
    <p:sldId id="1153" r:id="rId20"/>
    <p:sldId id="1154" r:id="rId21"/>
    <p:sldId id="1155" r:id="rId2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498" y="114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十四章  内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能的利用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跨学科实践：制作简易热机模型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在中小学实验教师的技能大赛中，某位老师设计了如图所示的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做功冲程演示器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他利用塑料管把电子式火花发生器与一个小瓶紧紧地连在一起，并在瓶内注入少许酒精，盖紧瓶盖，然后按动电火花发生器按钮，随着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的一声响，瓶盖飞了出去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下列说法错误的是（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瓶盖被酒精燃烧后产生的燃气做功后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机械能增加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瓶口有少量白气生成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这是液化现象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根据此原理制造了内燃机等机器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酒精燃烧后产生的燃气对瓶盖做功后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内能减小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升高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39.jpg" descr="id:21474959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687494" y="3025799"/>
            <a:ext cx="2808312" cy="182949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306820" y="4969741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70356" y="288715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47623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酒精燃烧后产生的燃气对瓶盖做功，燃气的内能减少，转化为瓶盖的机械能，并且酒精是在瓶内燃烧、燃气膨胀做功，与汽油机的原理最为接近；酒精燃烧后产生的燃气对瓶盖做功后，内能减小，转化为瓶盖的机械能，温度降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综上所述，只有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错误，符合题意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28320" y="1132205"/>
            <a:ext cx="1082357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瓶盖被酒精燃烧后产生的燃气做功后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，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机械能增加</a:t>
            </a:r>
            <a:endParaRPr lang="zh-CN" altLang="zh-CN" sz="24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B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瓶口有少量白气生成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，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这是液化现象</a:t>
            </a:r>
            <a:endParaRPr lang="zh-CN" altLang="zh-CN" sz="24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C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根据此原理制造了内燃机等机器</a:t>
            </a:r>
            <a:endParaRPr lang="zh-CN" altLang="zh-CN" sz="24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D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酒精燃烧后产生的燃气对瓶盖做功后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，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内能减小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，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温度</a:t>
            </a:r>
            <a:r>
              <a:rPr lang="zh-CN" altLang="zh-CN" sz="2400" b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升高</a:t>
            </a:r>
            <a:endParaRPr lang="zh-CN" altLang="en-US" sz="2400" b="0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65932"/>
            <a:ext cx="11485848" cy="2308324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陕西中考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）如图甲所示，将水桶平放在地面上，向桶中倒入少量酒精，点燃酒精后，水桶向后喷出燃气并加速向前运动，此过程中，内能转化为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，该能量转化过程与汽油机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冲程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的相同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燃气停止喷出后，迅速堵住水桶口，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的作用下，水桶变扁，如图乙所示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45.jpg" descr="id:214749592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541944" y="2744756"/>
            <a:ext cx="2492698" cy="172819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04346" y="430229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983638" y="118120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机械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718942" y="172009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做功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07459" y="2283091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大气压</a:t>
            </a:r>
            <a:endParaRPr lang="zh-CN" altLang="en-US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47251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酒精燃烧时将化学能转化为内能，当水桶向后喷出燃气并加速向前运动时，此过程中内能转化为机械能，该能量转化过程与汽油机做功冲程的相同；燃气停止喷出后，迅速堵住水桶口，桶内气压减小，水桶在外界大气压的作用下，被压扁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8750"/>
            <a:ext cx="11485848" cy="2308324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二氧化碳（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）爆破是工程建设中环保的爆破技术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起爆前利用高压泵使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的方式发生液化，流入爆破筒内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如图所示，通电后电加热管发热，液态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迅速汽化，形成的高压气体从泄气孔喷出，实施爆破，这一过程相当于内燃机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spc="-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冲程</a:t>
            </a:r>
            <a:r>
              <a:rPr lang="en-US" altLang="zh-CN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41.jpg" descr="id:214749592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9093020" y="2764842"/>
            <a:ext cx="2659050" cy="227651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479582" y="495823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1330" y="1615789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压缩体积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78582" y="270119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做功</a:t>
            </a:r>
            <a:endParaRPr lang="zh-CN" altLang="en-US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3168936"/>
            <a:ext cx="84159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二氧化碳（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）主要是利用压缩体积的方式液化的；起爆前高压泵压缩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时，机械能转化为内能，气体内能增大，温度升高，爆破时能量转化与汽油机工作循环中的做功冲程相同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0261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江苏无锡期末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）如图所示，手摇爆米花机是劳动人民创造的黑科技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将少量玉米放入锅内，封好锅盖，在火炉上不断转动，使之均匀受热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当锅内达到一定气压后，打开锅盖，玉米花瞬间爆出，锅内气体膨胀对外做功，内能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减小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），温度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升高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降低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），此能量转化的过程和四冲程汽油机的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冲程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相似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4245" y="730706"/>
            <a:ext cx="4766905" cy="484970"/>
          </a:xfrm>
          <a:prstGeom prst="rect">
            <a:avLst/>
          </a:prstGeom>
        </p:spPr>
      </p:pic>
      <p:pic>
        <p:nvPicPr>
          <p:cNvPr id="5" name="gyc36.jpg" descr="id:21474959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739598" y="3430876"/>
            <a:ext cx="2592288" cy="237489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534386" y="580577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16745" y="231077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减小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620887" y="232334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降低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344192" y="285797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做功</a:t>
            </a:r>
            <a:endParaRPr lang="zh-CN" altLang="en-US"/>
          </a:p>
        </p:txBody>
      </p:sp>
      <p:sp>
        <p:nvSpPr>
          <p:cNvPr id="7" name="内容占位符 2"/>
          <p:cNvSpPr>
            <a:spLocks noGrp="1"/>
          </p:cNvSpPr>
          <p:nvPr/>
        </p:nvSpPr>
        <p:spPr>
          <a:xfrm>
            <a:off x="360680" y="3547745"/>
            <a:ext cx="8419465" cy="17532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玉米花瞬间爆出时，锅内气体对外膨胀做功，此时气体的内能减小，温度降低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内燃机的做功冲程将内能转化为机械能，所以此能量转化的过程和四冲程汽油机的做功冲程相似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安徽芜湖期中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）在消防安全教育中，消防员给同学们做了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面粉爆炸实验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，如图所示，在无盖小筒里放入干燥面粉，点燃蜡烛，用筒盖盖上大筒，向小筒内鼓入空气，使面粉弥漫在大筒内，面粉迅速被点燃引发爆炸，把筒盖冲起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筒盖被冲起的过程与汽油机的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冲程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能量转化情况相同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42.jpg" descr="id:214749595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439023" y="3140968"/>
            <a:ext cx="3168352" cy="147391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61424" y="481557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74926" y="246326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做功</a:t>
            </a:r>
            <a:endParaRPr lang="zh-CN" altLang="en-US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532708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面粉迅速被点燃引发爆炸时，将化学能转化为内能，筒盖被冲起，内能转化为机械能，汽油机的做功冲程将内能转化为机械能，它们的能量转化情况相同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6525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江苏泰州泰兴期中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）小明利用注射器、数字温度传感器等器材进行了如图所示探究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）如图所示，在注射器前端筒壁上钻一个小孔，将温度传感器的探头插入注射器内，用密封胶将小孔密封，读出此时温度传感器的示数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延伸探究提优-24A.eps" descr="id:214749596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4551" y="847035"/>
            <a:ext cx="7900895" cy="589242"/>
          </a:xfrm>
          <a:prstGeom prst="rect">
            <a:avLst/>
          </a:prstGeom>
        </p:spPr>
      </p:pic>
      <p:pic>
        <p:nvPicPr>
          <p:cNvPr id="4" name="gyc43.jpg" descr="id:214749596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86894" y="2741617"/>
            <a:ext cx="5688632" cy="19113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247710" y="4652952"/>
            <a:ext cx="1712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9333"/>
            <a:ext cx="11485848" cy="1754326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）用橡皮帽将注射器的注射口堵住，用力向左推动活塞，传感器的示数逐渐增大，说明活塞压缩筒内气体做功，使气体内能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减小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43.jpg" descr="id:214749596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358902" y="2364061"/>
            <a:ext cx="5688632" cy="191133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19718" y="4275396"/>
            <a:ext cx="1712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210119" y="166062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增大</a:t>
            </a:r>
            <a:endParaRPr lang="zh-CN" altLang="en-US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820959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根据题意可知，活塞压缩筒内气体做功，活塞的机械能转化为气体的内能，所以气体的内能增大，温度升高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）松开手，发现活塞向右运动，温度传感器示数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变大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变小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），此过程与四冲程汽油机的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冲程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能量转化相同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43.jpg" descr="id:214749596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78808" y="1891298"/>
            <a:ext cx="4823879" cy="189774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55793" y="3789040"/>
            <a:ext cx="1712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smtClean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 smtClean="0">
                <a:solidFill>
                  <a:srgbClr val="000000"/>
                </a:solidFill>
                <a:cs typeface="Times New Roman" panose="02020603050405020304" pitchFamily="18" charset="0"/>
              </a:rPr>
              <a:t>题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35366" y="80644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变小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689036" y="135823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做功</a:t>
            </a:r>
            <a:endParaRPr lang="zh-CN" altLang="en-US"/>
          </a:p>
        </p:txBody>
      </p:sp>
      <p:sp>
        <p:nvSpPr>
          <p:cNvPr id="7" name="内容占位符 2"/>
          <p:cNvSpPr txBox="1"/>
          <p:nvPr/>
        </p:nvSpPr>
        <p:spPr bwMode="auto">
          <a:xfrm>
            <a:off x="360854" y="437636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松开手，发现活塞向右运动，则筒内气体对外做功，气体的内能转化为活塞的机械能，所以气体的内能减小，温度降低，温度传感器示数变小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汽油机的做功冲程中，气缸内气体的内能转化为活塞的机械能，所以此过程与四冲程汽油机的做功冲程能量转化相同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1824"/>
            <a:ext cx="875868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7"/>
                <a:cs typeface="Times New Roman" panose="02020603050405020304" pitchFamily="18" charset="0"/>
              </a:rPr>
              <a:t>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梦源黑体 CN W7"/>
                <a:cs typeface="Times New Roman" panose="02020603050405020304" pitchFamily="18" charset="0"/>
              </a:rPr>
              <a:t>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汽轮机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）制作叶轮：在圆形软木塞四周用小刀切几个对称的小缝，将铝片插在小缝中，在叶轮中心用锥子钻一个小孔，将铁丝穿过小孔，使叶轮能在铁丝上自由转动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）组装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汽轮机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：按照如图所示组装器材，注意调整叶轮的位置，使导管的管口正对着叶片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）给烧瓶中的水加热直至沸腾，当大量的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白气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从导管口喷出时可以看到叶轮转了起来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30" y="1332667"/>
            <a:ext cx="3542650" cy="437657"/>
          </a:xfrm>
          <a:prstGeom prst="rect">
            <a:avLst/>
          </a:prstGeom>
        </p:spPr>
      </p:pic>
      <p:pic>
        <p:nvPicPr>
          <p:cNvPr id="4" name="gyc44.jpg" descr="id:21474959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263558" y="2032496"/>
            <a:ext cx="2376264" cy="261225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556233" y="486897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054646" y="2374758"/>
            <a:ext cx="10792056" cy="1130246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知道热机原理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会用身边简易物质做简易热机模型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提高动手能力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3" name="提优目标BT.ep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2295457"/>
            <a:ext cx="644910" cy="1349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）探究思考：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酒精燃烧，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转化为水和水蒸气的内能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44.jpg" descr="id:214749599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9660381" y="1341635"/>
            <a:ext cx="2376264" cy="261225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060289" y="410733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348079" y="134969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化学</a:t>
            </a:r>
            <a:endParaRPr lang="zh-CN" altLang="en-US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182931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酒精燃烧，化学能转化为水和水蒸气的内能；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2357506"/>
            <a:ext cx="96227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汽轮机工作时，水蒸气对叶轮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，又将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能转化为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853818" y="241479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做功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682895" y="2437585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内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526226" y="243573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机械</a:t>
            </a:r>
            <a:endParaRPr lang="zh-CN" altLang="en-US"/>
          </a:p>
        </p:txBody>
      </p:sp>
      <p:sp>
        <p:nvSpPr>
          <p:cNvPr id="12" name="内容占位符 2"/>
          <p:cNvSpPr txBox="1"/>
          <p:nvPr/>
        </p:nvSpPr>
        <p:spPr bwMode="auto">
          <a:xfrm>
            <a:off x="360854" y="295363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汽轮机工作时，水蒸气对叶轮做功，又将内能转化为机械能；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1"/>
          <p:cNvSpPr txBox="1"/>
          <p:nvPr/>
        </p:nvSpPr>
        <p:spPr bwMode="auto">
          <a:xfrm>
            <a:off x="360854" y="3492198"/>
            <a:ext cx="929952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可知水蒸气的内能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，温度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，故瓶口处喷出大量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白气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888836" y="355883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减小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919295" y="355658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降低</a:t>
            </a:r>
            <a:endParaRPr lang="zh-CN" altLang="en-US"/>
          </a:p>
        </p:txBody>
      </p:sp>
      <p:sp>
        <p:nvSpPr>
          <p:cNvPr id="17" name="内容占位符 3"/>
          <p:cNvSpPr txBox="1"/>
          <p:nvPr/>
        </p:nvSpPr>
        <p:spPr bwMode="auto">
          <a:xfrm>
            <a:off x="360854" y="45482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可知，水蒸气对外做功，内能减小，温度降低，液化形成小水滴，故瓶口处喷出大量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白气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  <p:bldP spid="12" grpId="0"/>
      <p:bldP spid="14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950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广东广州增城区期末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）往自制火箭模型的瓶内喷入雾状酒精，启动电火花发生器点火使酒精燃烧，火箭就会立刻飞出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此过程与四冲程汽油机中能量转化过程一致的是（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做功冲程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压缩冲程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吸气冲程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基础巩固提优-24.eps" descr="id:214749584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701322"/>
            <a:ext cx="7534552" cy="561921"/>
          </a:xfrm>
          <a:prstGeom prst="rect">
            <a:avLst/>
          </a:prstGeom>
        </p:spPr>
      </p:pic>
      <p:pic>
        <p:nvPicPr>
          <p:cNvPr id="4" name="gyc32.jpg" descr="id:21474958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9022" y="2362476"/>
            <a:ext cx="3744416" cy="220619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95584" y="458112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88841" y="23710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500455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往自制火箭模型的瓶内喷入雾状酒精，启动电火花发生器点火使酒精燃烧，火箭就会立刻飞出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此过程是内能转化为机械能，与四冲程汽油机中能量转化过程一致的是做功冲程，故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24094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如图所示为小明用矿泉水瓶制作的水火箭，其原理是打入矿泉水瓶的压缩空气使水从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尾部向下喷出，从而推动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飞向空中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下列分析错误的是（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使用打气筒打气时能量转化与汽油机的压缩冲程相同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水火箭升空过程中能量转化过程与汽油机的做功冲程相同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升空过程中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瓶内气体的内能减少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水从水火箭中喷出相当于内燃机的排气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33.jpg" descr="id:214749585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831510" y="2822798"/>
            <a:ext cx="1728192" cy="230737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978264" y="515700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787092" y="23697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680" y="1268730"/>
            <a:ext cx="11062970" cy="3892550"/>
          </a:xfrm>
        </p:spPr>
        <p:txBody>
          <a:bodyPr>
            <a:noAutofit/>
          </a:bodyPr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使用打气筒打气时能量转化是机械能转化为内能，汽油机的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压缩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冲程能量转化是机械能转化为内能，即使用打气筒打气时能量转化与汽油机的压缩冲程相同，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正确，不符合题意；水火箭升空过程中能量转化是内能转化为机械能，水火箭升空过程中能量转化过程与汽油机的做功冲程相同，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正确，不符合题意；升空过程中内能转化为机械能，瓶内气体的内能减少，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正确，不符合题意；水从水火箭中喷出相当于内燃机的做功冲程，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错误，符合题意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江苏无锡江阴期末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）如图所示，用充气的气球模拟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喷气火箭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，把封口的夹子松开，球内气体向左喷出，气球向右运动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此过程中（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气球的弹性势能增大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气球喷出的气体内能减小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气球内部温度升高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此过程的能量转化与汽油机压缩冲程的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34.jpg" descr="id:21474958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6887294" y="1916831"/>
            <a:ext cx="3672408" cy="159477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826604" y="351160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3891" y="139178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05575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喷气过程中，气球的形变变小，弹性势能减小，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</a:t>
            </a:r>
            <a:r>
              <a:rPr lang="zh-CN" altLang="zh-CN" u="wavy" dirty="0" smtClean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气球喷出的气体内</a:t>
            </a:r>
            <a:r>
              <a:rPr lang="zh-CN" altLang="zh-CN" u="wavy" dirty="0" smtClean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endParaRPr lang="en-US" altLang="zh-CN" u="wavy" dirty="0" smtClean="0">
              <a:solidFill>
                <a:srgbClr val="000000"/>
              </a:solidFill>
              <a:uFill>
                <a:solidFill>
                  <a:srgbClr val="00AEEF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u="wavy" dirty="0">
              <a:solidFill>
                <a:srgbClr val="000000"/>
              </a:solidFill>
              <a:uFill>
                <a:solidFill>
                  <a:srgbClr val="00AEEF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u="wavy" dirty="0" smtClean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减</a:t>
            </a:r>
            <a:r>
              <a:rPr lang="zh-CN" altLang="zh-CN" u="wavy" dirty="0" smtClean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小，内能转化为机械能，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正确；气球内部温度降低，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错误；此过程的能量转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与汽油机做功冲程相同，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箭头右.eps" descr="id:2147487894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9623598" y="4598984"/>
            <a:ext cx="439398" cy="33520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06574" y="4732081"/>
            <a:ext cx="10153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在能量发生转化时总量不变</a:t>
            </a:r>
            <a:r>
              <a:rPr lang="zh-CN" altLang="zh-CN" sz="2400" b="0" dirty="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只是从一</a:t>
            </a:r>
            <a:r>
              <a:rPr lang="zh-CN" altLang="zh-CN" sz="2400" b="0" dirty="0" smtClean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种形式</a:t>
            </a:r>
            <a:r>
              <a:rPr lang="zh-CN" altLang="zh-CN" sz="2400" b="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的能转变为另一种形式的能</a:t>
            </a:r>
            <a:r>
              <a:rPr lang="en-US" altLang="zh-CN" sz="2400" b="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45589" y="509385"/>
            <a:ext cx="9406760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如图所示，用火柴点易拉罐内的酒精气体，可将一次性杯子喷出很远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纸杯被冲飞的过程与汽油机的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冲程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能量转化情况相同；若汽油机飞轮的转速是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1 800 r/min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，则该汽油机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内燃气对外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c35.jpg" descr="id:214749587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9840595" y="681355"/>
            <a:ext cx="1249680" cy="156972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68373" y="225164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40343" y="111204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做功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08561" y="2269674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900</a:t>
            </a:r>
            <a:endParaRPr lang="zh-CN" altLang="en-US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145415" y="2625090"/>
            <a:ext cx="11471275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纸杯被冲飞的过程是将内能转化为机械能，纸杯被冲飞的过程与汽油机的做功冲程能量转化情况相同；要求燃气对外做功次数，应先确定汽油机的转速，再根据汽油机一个工作循环的规律进行计算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若汽油机飞轮的转速是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1 800 r/min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r/s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，则该汽油机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min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内燃气对外做功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900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>
            <a:spLocks noGrp="1"/>
          </p:cNvSpPr>
          <p:nvPr/>
        </p:nvSpPr>
        <p:spPr>
          <a:xfrm>
            <a:off x="145415" y="4906010"/>
            <a:ext cx="10380345" cy="1668145"/>
          </a:xfrm>
          <a:prstGeom prst="rect">
            <a:avLst/>
          </a:prstGeom>
          <a:solidFill>
            <a:srgbClr val="E1F4F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四冲程内燃机中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吸气、压缩、做功、排气四个冲程为一个工作循环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在每个工作循环中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曲轴转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活塞上下往复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对外做功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据此规律可根据内燃机转速求得其对外做功的次数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15" y="5049520"/>
            <a:ext cx="2068195" cy="543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65078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喜欢思考的小明用塑料矿泉水瓶进行了如下游戏探究：瓶中留有少量水，盖上瓶盖（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如图甲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）；扭转瓶身（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）；拧松瓶盖（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），瓶盖被瓶内的气体冲出，同时瓶口出现白雾（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图乙和图丁所示的过程，分别与四冲程内燃机两个冲程类似，下列说法正确的是（　　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图乙相当于压缩冲程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将内能转化为机械能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图丁相当于排气冲程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将机械能转化为内能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图乙相当于做功冲程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将机械能转化为内能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图丁相当于做功冲程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将内能转化为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机械能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思维拓展提优-24.eps" descr="id:214749587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764704"/>
            <a:ext cx="7534552" cy="561921"/>
          </a:xfrm>
          <a:prstGeom prst="rect">
            <a:avLst/>
          </a:prstGeom>
        </p:spPr>
      </p:pic>
      <p:pic>
        <p:nvPicPr>
          <p:cNvPr id="4" name="zxg684a.jpg" descr="id:21474958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038379" y="3085943"/>
            <a:ext cx="1008112" cy="1541283"/>
          </a:xfrm>
          <a:prstGeom prst="rect">
            <a:avLst/>
          </a:prstGeom>
        </p:spPr>
      </p:pic>
      <p:pic>
        <p:nvPicPr>
          <p:cNvPr id="5" name="zxg684b.jpg" descr="id:21474958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252348" y="3121084"/>
            <a:ext cx="1075441" cy="1541283"/>
          </a:xfrm>
          <a:prstGeom prst="rect">
            <a:avLst/>
          </a:prstGeom>
        </p:spPr>
      </p:pic>
      <p:pic>
        <p:nvPicPr>
          <p:cNvPr id="6" name="zxg684c.jpg" descr="id:214749589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755" y="3253447"/>
            <a:ext cx="1057244" cy="1296534"/>
          </a:xfrm>
          <a:prstGeom prst="rect">
            <a:avLst/>
          </a:prstGeom>
        </p:spPr>
      </p:pic>
      <p:pic>
        <p:nvPicPr>
          <p:cNvPr id="7" name="zxg684d.jpg" descr="id:214749590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10936524" y="3081725"/>
            <a:ext cx="828872" cy="150670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7254239" y="4588434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en-US" sz="2000" b="0"/>
          </a:p>
        </p:txBody>
      </p:sp>
      <p:sp>
        <p:nvSpPr>
          <p:cNvPr id="11" name="矩形 10"/>
          <p:cNvSpPr/>
          <p:nvPr/>
        </p:nvSpPr>
        <p:spPr>
          <a:xfrm>
            <a:off x="8522765" y="4588434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en-US" sz="2000" b="0"/>
          </a:p>
        </p:txBody>
      </p:sp>
      <p:sp>
        <p:nvSpPr>
          <p:cNvPr id="12" name="矩形 11"/>
          <p:cNvSpPr/>
          <p:nvPr/>
        </p:nvSpPr>
        <p:spPr>
          <a:xfrm>
            <a:off x="9821923" y="4588434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en-US" sz="2000" b="0" dirty="0"/>
          </a:p>
        </p:txBody>
      </p:sp>
      <p:sp>
        <p:nvSpPr>
          <p:cNvPr id="13" name="矩形 12"/>
          <p:cNvSpPr/>
          <p:nvPr/>
        </p:nvSpPr>
        <p:spPr>
          <a:xfrm>
            <a:off x="11173059" y="4524945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endParaRPr lang="zh-CN" altLang="en-US" sz="2000" b="0"/>
          </a:p>
        </p:txBody>
      </p:sp>
      <p:sp>
        <p:nvSpPr>
          <p:cNvPr id="14" name="矩形 13"/>
          <p:cNvSpPr/>
          <p:nvPr/>
        </p:nvSpPr>
        <p:spPr>
          <a:xfrm>
            <a:off x="9327789" y="4975517"/>
            <a:ext cx="1338828" cy="495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20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565786" y="31237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如题图乙，扭转瓶子时，施加的外力压缩瓶内的气体，是机械能转化为内能，这一过程与四冲程内燃机的压缩冲程类似，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错误；如题图丁，当瓶盖被瓶内的气体冲出时，是瓶内气体对瓶盖做功，内能转化为机械能，这一过程与四冲程内燃机的做功冲程类似，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xg684a.jpg" descr="id:21474958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978869" y="3313635"/>
            <a:ext cx="1008112" cy="1541283"/>
          </a:xfrm>
          <a:prstGeom prst="rect">
            <a:avLst/>
          </a:prstGeom>
        </p:spPr>
      </p:pic>
      <p:pic>
        <p:nvPicPr>
          <p:cNvPr id="4" name="zxg684b.jpg" descr="id:21474958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56647" y="3348776"/>
            <a:ext cx="1075441" cy="1541283"/>
          </a:xfrm>
          <a:prstGeom prst="rect">
            <a:avLst/>
          </a:prstGeom>
        </p:spPr>
      </p:pic>
      <p:pic>
        <p:nvPicPr>
          <p:cNvPr id="5" name="zxg684c.jpg" descr="id:214749589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103318" y="3519592"/>
            <a:ext cx="1057244" cy="1296534"/>
          </a:xfrm>
          <a:prstGeom prst="rect">
            <a:avLst/>
          </a:prstGeom>
        </p:spPr>
      </p:pic>
      <p:pic>
        <p:nvPicPr>
          <p:cNvPr id="6" name="zxg684d.jpg" descr="id:214749590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537288" y="3372906"/>
            <a:ext cx="828872" cy="150670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194729" y="4816126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en-US" sz="2400" b="0"/>
          </a:p>
        </p:txBody>
      </p:sp>
      <p:sp>
        <p:nvSpPr>
          <p:cNvPr id="8" name="矩形 7"/>
          <p:cNvSpPr/>
          <p:nvPr/>
        </p:nvSpPr>
        <p:spPr>
          <a:xfrm>
            <a:off x="4927064" y="4816126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en-US" sz="2400" b="0"/>
          </a:p>
        </p:txBody>
      </p:sp>
      <p:sp>
        <p:nvSpPr>
          <p:cNvPr id="9" name="矩形 8"/>
          <p:cNvSpPr/>
          <p:nvPr/>
        </p:nvSpPr>
        <p:spPr>
          <a:xfrm>
            <a:off x="7492486" y="4854579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en-US" sz="2400" b="0"/>
          </a:p>
        </p:txBody>
      </p:sp>
      <p:sp>
        <p:nvSpPr>
          <p:cNvPr id="10" name="矩形 9"/>
          <p:cNvSpPr/>
          <p:nvPr/>
        </p:nvSpPr>
        <p:spPr>
          <a:xfrm>
            <a:off x="9773823" y="4816126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endParaRPr lang="zh-CN" altLang="en-US" sz="2400" b="0"/>
          </a:p>
        </p:txBody>
      </p:sp>
      <p:sp>
        <p:nvSpPr>
          <p:cNvPr id="11" name="矩形 10"/>
          <p:cNvSpPr/>
          <p:nvPr/>
        </p:nvSpPr>
        <p:spPr>
          <a:xfrm>
            <a:off x="5317634" y="5319792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4000</Words>
  <Application>WPS 演示</Application>
  <PresentationFormat>自定义</PresentationFormat>
  <Paragraphs>228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Arial</vt:lpstr>
      <vt:lpstr>宋体</vt:lpstr>
      <vt:lpstr>Wingdings</vt:lpstr>
      <vt:lpstr>Times New Roman</vt:lpstr>
      <vt:lpstr>楷体</vt:lpstr>
      <vt:lpstr>微软雅黑</vt:lpstr>
      <vt:lpstr>仿宋</vt:lpstr>
      <vt:lpstr>黑体</vt:lpstr>
      <vt:lpstr>Arial Unicode MS</vt:lpstr>
      <vt:lpstr>Calibri</vt:lpstr>
      <vt:lpstr>梦源黑体 CN W20</vt:lpstr>
      <vt:lpstr>梦源黑体 CN W7</vt:lpstr>
      <vt:lpstr>汉仪雅酷黑简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梦婷</cp:lastModifiedBy>
  <cp:revision>459</cp:revision>
  <dcterms:created xsi:type="dcterms:W3CDTF">2020-11-06T05:24:00Z</dcterms:created>
  <dcterms:modified xsi:type="dcterms:W3CDTF">2025-09-16T01:21:49Z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412E47218C2F4F2AA9917B636A900494_12</vt:lpwstr>
  </property>
</Properties>
</file>